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9.png" ContentType="image/png"/>
  <Override PartName="/ppt/media/image1.png" ContentType="image/png"/>
  <Override PartName="/ppt/media/image2.jpeg" ContentType="image/jpeg"/>
  <Override PartName="/ppt/media/image5.png" ContentType="image/png"/>
  <Override PartName="/ppt/media/image3.tif" ContentType="image/tiff"/>
  <Override PartName="/ppt/media/image4.png" ContentType="image/png"/>
  <Override PartName="/ppt/media/image8.jpeg" ContentType="image/jpeg"/>
  <Override PartName="/ppt/media/image6.png" ContentType="image/png"/>
  <Override PartName="/ppt/media/image7.png" ContentType="image/png"/>
  <Override PartName="/ppt/media/image10.jpeg" ContentType="image/jpeg"/>
  <Override PartName="/ppt/media/image11.jpeg" ContentType="image/jpeg"/>
  <Override PartName="/ppt/media/image12.jpeg" ContentType="image/jpeg"/>
  <Override PartName="/ppt/media/image13.tif" ContentType="image/tiff"/>
  <Override PartName="/ppt/media/image14.png" ContentType="image/png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
</Relationships>
</file>

<file path=ppt/media/image1.png>
</file>

<file path=ppt/media/image10.jpeg>
</file>

<file path=ppt/media/image11.jpeg>
</file>

<file path=ppt/media/image12.jpeg>
</file>

<file path=ppt/media/image13.tif>
</file>

<file path=ppt/media/image14.png>
</file>

<file path=ppt/media/image2.jpeg>
</file>

<file path=ppt/media/image3.ti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latin typeface="Arial"/>
              </a:rPr>
              <a:t>Clique para mover o slide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t-BR" sz="2000" spc="-1" strike="noStrike">
                <a:latin typeface="Arial"/>
              </a:rPr>
              <a:t>Clique para editar o formato de notas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pt-BR" sz="1400" spc="-1" strike="noStrike">
                <a:latin typeface="Times New Roman"/>
              </a:rPr>
              <a:t>&lt;cabeçalho&gt;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9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7CC53FF7-7D2F-4A50-94BC-905E04DCB356}" type="slidenum">
              <a:rPr b="0" lang="pt-BR" sz="1400" spc="-1" strike="noStrike"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4080" cy="3085560"/>
          </a:xfrm>
          <a:prstGeom prst="rect">
            <a:avLst/>
          </a:prstGeom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pt-BR" sz="2000" spc="-1" strike="noStrike"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AF5A0874-4435-44FE-8B4F-E9436167F76A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4080" cy="3085560"/>
          </a:xfrm>
          <a:prstGeom prst="rect">
            <a:avLst/>
          </a:prstGeom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pt-BR" sz="2000" spc="-1" strike="noStrike">
              <a:latin typeface="Arial"/>
            </a:endParaRPr>
          </a:p>
        </p:txBody>
      </p:sp>
      <p:sp>
        <p:nvSpPr>
          <p:cNvPr id="165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26F356D0-563C-4445-BB28-DC1D5982F71C}" type="slidenum">
              <a:rPr b="0" lang="pt-BR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448200" y="441360"/>
            <a:ext cx="2719080" cy="107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5976000" y="441360"/>
            <a:ext cx="2710080" cy="10728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38100" dir="5400000" dist="254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3216600" y="441360"/>
            <a:ext cx="2710080" cy="10728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38100" dir="5400000" dist="254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0" y="6273360"/>
            <a:ext cx="9143280" cy="65160"/>
          </a:xfrm>
          <a:prstGeom prst="rect">
            <a:avLst/>
          </a:prstGeom>
          <a:solidFill>
            <a:srgbClr val="24c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448200" y="563760"/>
            <a:ext cx="8239320" cy="56815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" name="Picture 7" descr=""/>
          <p:cNvPicPr/>
          <p:nvPr/>
        </p:nvPicPr>
        <p:blipFill>
          <a:blip r:embed="rId2"/>
          <a:stretch/>
        </p:blipFill>
        <p:spPr>
          <a:xfrm>
            <a:off x="335160" y="563760"/>
            <a:ext cx="8488080" cy="2914920"/>
          </a:xfrm>
          <a:prstGeom prst="rect">
            <a:avLst/>
          </a:prstGeom>
          <a:ln>
            <a:noFill/>
          </a:ln>
        </p:spPr>
      </p:pic>
      <p:sp>
        <p:nvSpPr>
          <p:cNvPr id="6" name="CustomShape 6"/>
          <p:cNvSpPr/>
          <p:nvPr/>
        </p:nvSpPr>
        <p:spPr>
          <a:xfrm>
            <a:off x="-2520" y="6272640"/>
            <a:ext cx="9140760" cy="63360"/>
          </a:xfrm>
          <a:prstGeom prst="rect">
            <a:avLst/>
          </a:prstGeom>
          <a:solidFill>
            <a:srgbClr val="24c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PlaceHolder 7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120" cy="5961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pt-BR" sz="1800" spc="-1" strike="noStrike">
                <a:latin typeface="Arial"/>
              </a:rPr>
              <a:t>Clique para editar o formato do texto do título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8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448200" y="441360"/>
            <a:ext cx="2719080" cy="107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5976000" y="441360"/>
            <a:ext cx="2710080" cy="10728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38100" dir="5400000" dist="254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7" name="CustomShape 3"/>
          <p:cNvSpPr/>
          <p:nvPr/>
        </p:nvSpPr>
        <p:spPr>
          <a:xfrm>
            <a:off x="3216600" y="441360"/>
            <a:ext cx="2710080" cy="10728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38100" dir="5400000" dist="254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CustomShape 4"/>
          <p:cNvSpPr/>
          <p:nvPr/>
        </p:nvSpPr>
        <p:spPr>
          <a:xfrm>
            <a:off x="0" y="6273360"/>
            <a:ext cx="9143280" cy="65160"/>
          </a:xfrm>
          <a:prstGeom prst="rect">
            <a:avLst/>
          </a:prstGeom>
          <a:solidFill>
            <a:srgbClr val="24c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CustomShape 5"/>
          <p:cNvSpPr/>
          <p:nvPr/>
        </p:nvSpPr>
        <p:spPr>
          <a:xfrm>
            <a:off x="448200" y="599760"/>
            <a:ext cx="8237880" cy="8175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PlaceHolder 6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tif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://www.ev3lesssons.com/" TargetMode="External"/><Relationship Id="rId2" Type="http://schemas.openxmlformats.org/officeDocument/2006/relationships/hyperlink" Target="http://www.flltutorials.com/" TargetMode="External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tif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s://youtu.be/lbN3kgpQIOU" TargetMode="Externa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581040" y="3936600"/>
            <a:ext cx="7989120" cy="103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100000"/>
              </a:lnSpc>
            </a:pPr>
            <a:r>
              <a:rPr b="0" lang="pt-BR" sz="3600" spc="-1" strike="noStrike" cap="all">
                <a:solidFill>
                  <a:srgbClr val="ffffff"/>
                </a:solidFill>
                <a:latin typeface="Gill Sans MT"/>
              </a:rPr>
              <a:t>Elementos de uma boa apresentação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581040" y="5175720"/>
            <a:ext cx="7989120" cy="58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</a:pPr>
            <a:r>
              <a:rPr b="0" lang="pt-BR" sz="1600" spc="-1" strike="noStrike" cap="all">
                <a:solidFill>
                  <a:srgbClr val="ffffff"/>
                </a:solidFill>
                <a:latin typeface="Gill Sans MT"/>
              </a:rPr>
              <a:t>Feito por Team 3659 N</a:t>
            </a:r>
            <a:r>
              <a:rPr b="0" lang="pt-BR" sz="1600" spc="-1" strike="noStrike">
                <a:solidFill>
                  <a:srgbClr val="ffffff"/>
                </a:solidFill>
                <a:latin typeface="Gill Sans MT"/>
              </a:rPr>
              <a:t>e</a:t>
            </a:r>
            <a:r>
              <a:rPr b="0" lang="pt-BR" sz="1600" spc="-1" strike="noStrike" cap="all">
                <a:solidFill>
                  <a:srgbClr val="ffffff"/>
                </a:solidFill>
                <a:latin typeface="Gill Sans MT"/>
              </a:rPr>
              <a:t>Xt Gen</a:t>
            </a:r>
            <a:endParaRPr b="0" lang="pt-BR" sz="16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</a:pPr>
            <a:r>
              <a:rPr b="0" lang="pt-BR" sz="1600" spc="-1" strike="noStrike" cap="all">
                <a:solidFill>
                  <a:srgbClr val="ffffff"/>
                </a:solidFill>
                <a:latin typeface="Gill Sans MT"/>
              </a:rPr>
              <a:t>Traduzido por equipe sunrise</a:t>
            </a:r>
            <a:endParaRPr b="0" lang="pt-BR" sz="16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581040" y="687600"/>
            <a:ext cx="7989120" cy="59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Gill Sans MT"/>
              </a:rPr>
              <a:t>“</a:t>
            </a:r>
            <a:r>
              <a:rPr b="0" lang="pt-BR" sz="2800" spc="-1" strike="noStrike" cap="all">
                <a:solidFill>
                  <a:srgbClr val="ffffff"/>
                </a:solidFill>
                <a:latin typeface="Gill Sans MT"/>
              </a:rPr>
              <a:t>caderno” da equipe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383760" y="1551960"/>
            <a:ext cx="3877560" cy="402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06000" indent="-3052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600" spc="-1" strike="noStrike">
                <a:solidFill>
                  <a:srgbClr val="3d3d3d"/>
                </a:solidFill>
                <a:latin typeface="Gill Sans MT"/>
              </a:rPr>
              <a:t>O “caderno” da equipe é uma boa forma para que outras equipes, juízes e visitantes saibam mais sobre a equipe. A equipe pode levar o caderno para a apresentação e mostrar para os juízes.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146" name="CustomShape 3"/>
          <p:cNvSpPr/>
          <p:nvPr/>
        </p:nvSpPr>
        <p:spPr>
          <a:xfrm>
            <a:off x="7800480" y="6392160"/>
            <a:ext cx="769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A7911643-6298-4C29-9B15-EC80F715AF0F}" type="slidenum">
              <a:rPr b="0" lang="pt-BR" sz="1800" spc="-1" strike="noStrike">
                <a:solidFill>
                  <a:srgbClr val="537ed0"/>
                </a:solidFill>
                <a:latin typeface="Gill Sans MT"/>
              </a:rPr>
              <a:t>&lt;número&gt;</a:t>
            </a:fld>
            <a:endParaRPr b="0" lang="pt-BR" sz="1800" spc="-1" strike="noStrike">
              <a:latin typeface="Arial"/>
            </a:endParaRPr>
          </a:p>
        </p:txBody>
      </p:sp>
      <p:pic>
        <p:nvPicPr>
          <p:cNvPr id="147" name="Picture 5" descr=""/>
          <p:cNvPicPr/>
          <p:nvPr/>
        </p:nvPicPr>
        <p:blipFill>
          <a:blip r:embed="rId1"/>
          <a:stretch/>
        </p:blipFill>
        <p:spPr>
          <a:xfrm>
            <a:off x="554040" y="3291120"/>
            <a:ext cx="3425400" cy="2283480"/>
          </a:xfrm>
          <a:prstGeom prst="rect">
            <a:avLst/>
          </a:prstGeom>
          <a:ln>
            <a:noFill/>
          </a:ln>
        </p:spPr>
      </p:pic>
      <p:sp>
        <p:nvSpPr>
          <p:cNvPr id="148" name="CustomShape 4"/>
          <p:cNvSpPr/>
          <p:nvPr/>
        </p:nvSpPr>
        <p:spPr>
          <a:xfrm>
            <a:off x="4150440" y="1603080"/>
            <a:ext cx="4639680" cy="417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45000" bIns="45000">
            <a:normAutofit/>
          </a:bodyPr>
          <a:p>
            <a:pPr marL="20124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</a:pPr>
            <a:r>
              <a:rPr b="0" lang="pt-BR" sz="1800" spc="-1" strike="noStrike">
                <a:solidFill>
                  <a:srgbClr val="404040"/>
                </a:solidFill>
                <a:latin typeface="Gill Sans MT"/>
                <a:ea typeface="DejaVu Sans"/>
              </a:rPr>
              <a:t>Aqui estão algumas coisas que você pode incluir no caderno:</a:t>
            </a:r>
            <a:endParaRPr b="0" lang="pt-BR" sz="1800" spc="-1" strike="noStrike">
              <a:latin typeface="Arial"/>
            </a:endParaRPr>
          </a:p>
          <a:p>
            <a:pPr lvl="1" marL="384120" indent="-18216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1a326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404040"/>
                </a:solidFill>
                <a:latin typeface="Gill Sans MT"/>
                <a:ea typeface="DejaVu Sans"/>
              </a:rPr>
              <a:t>Introdução dos membros, técnico(s) e mentor(es) da equipe</a:t>
            </a:r>
            <a:endParaRPr b="0" lang="pt-BR" sz="1800" spc="-1" strike="noStrike">
              <a:latin typeface="Arial"/>
            </a:endParaRPr>
          </a:p>
          <a:p>
            <a:pPr lvl="1" marL="384120" indent="-18216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1a326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404040"/>
                </a:solidFill>
                <a:latin typeface="Gill Sans MT"/>
                <a:ea typeface="DejaVu Sans"/>
              </a:rPr>
              <a:t>Fotos de competições</a:t>
            </a:r>
            <a:endParaRPr b="0" lang="pt-BR" sz="1800" spc="-1" strike="noStrike">
              <a:latin typeface="Arial"/>
            </a:endParaRPr>
          </a:p>
          <a:p>
            <a:pPr lvl="1" marL="384120" indent="-18216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1a326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404040"/>
                </a:solidFill>
                <a:latin typeface="Gill Sans MT"/>
                <a:ea typeface="DejaVu Sans"/>
              </a:rPr>
              <a:t>Informações sobre o projeto</a:t>
            </a:r>
            <a:endParaRPr b="0" lang="pt-BR" sz="1800" spc="-1" strike="noStrike">
              <a:latin typeface="Arial"/>
            </a:endParaRPr>
          </a:p>
          <a:p>
            <a:pPr lvl="1" marL="384120" indent="-18216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1a326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404040"/>
                </a:solidFill>
                <a:latin typeface="Gill Sans MT"/>
                <a:ea typeface="DejaVu Sans"/>
              </a:rPr>
              <a:t>Fotos e descrição do compartilhamento da equipe e demonstração do projeto</a:t>
            </a:r>
            <a:endParaRPr b="0" lang="pt-BR" sz="1800" spc="-1" strike="noStrike">
              <a:latin typeface="Arial"/>
            </a:endParaRPr>
          </a:p>
          <a:p>
            <a:pPr lvl="1" marL="384120" indent="-18216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1a326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404040"/>
                </a:solidFill>
                <a:latin typeface="Gill Sans MT"/>
                <a:ea typeface="DejaVu Sans"/>
              </a:rPr>
              <a:t>Documentação do desenvolvimento da solução</a:t>
            </a:r>
            <a:endParaRPr b="0" lang="pt-BR" sz="1800" spc="-1" strike="noStrike">
              <a:latin typeface="Arial"/>
            </a:endParaRPr>
          </a:p>
          <a:p>
            <a:pPr lvl="1" marL="384120" indent="-18216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1a326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404040"/>
                </a:solidFill>
                <a:latin typeface="Gill Sans MT"/>
                <a:ea typeface="DejaVu Sans"/>
              </a:rPr>
              <a:t>Folhetos para os juízes</a:t>
            </a:r>
            <a:endParaRPr b="0" lang="pt-BR" sz="1800" spc="-1" strike="noStrike">
              <a:latin typeface="Arial"/>
            </a:endParaRPr>
          </a:p>
          <a:p>
            <a:pPr lvl="1" marL="384120" indent="-18216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1a326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404040"/>
                </a:solidFill>
                <a:latin typeface="Gill Sans MT"/>
                <a:ea typeface="DejaVu Sans"/>
              </a:rPr>
              <a:t>Agradecimentos a patrocínios</a:t>
            </a:r>
            <a:endParaRPr b="0" lang="pt-BR" sz="1800" spc="-1" strike="noStrike">
              <a:latin typeface="Arial"/>
            </a:endParaRPr>
          </a:p>
          <a:p>
            <a:pPr lvl="1" marL="384120" indent="-18216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1a326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404040"/>
                </a:solidFill>
                <a:latin typeface="Gill Sans MT"/>
                <a:ea typeface="DejaVu Sans"/>
              </a:rPr>
              <a:t>Plano de </a:t>
            </a:r>
            <a:r>
              <a:rPr b="0" i="1" lang="pt-BR" sz="1800" spc="-1" strike="noStrike">
                <a:solidFill>
                  <a:srgbClr val="404040"/>
                </a:solidFill>
                <a:latin typeface="Gill Sans MT"/>
                <a:ea typeface="DejaVu Sans"/>
              </a:rPr>
              <a:t>marketing</a:t>
            </a:r>
            <a:endParaRPr b="0" lang="pt-BR" sz="1800" spc="-1" strike="noStrike">
              <a:latin typeface="Arial"/>
            </a:endParaRPr>
          </a:p>
          <a:p>
            <a:pPr lvl="1" marL="384120" indent="-18216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1a3260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404040"/>
                </a:solidFill>
                <a:latin typeface="Gill Sans MT"/>
                <a:ea typeface="DejaVu Sans"/>
              </a:rPr>
              <a:t>Artigos de jornais sobre a equipe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49" name="CustomShape 5"/>
          <p:cNvSpPr/>
          <p:nvPr/>
        </p:nvSpPr>
        <p:spPr>
          <a:xfrm>
            <a:off x="581040" y="6387840"/>
            <a:ext cx="56098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© 2018, FLL Tutorials (Última edição em 27/08/2018)</a:t>
            </a:r>
            <a:endParaRPr b="0" lang="pt-BR" sz="18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581040" y="687600"/>
            <a:ext cx="7989120" cy="59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Gill Sans MT"/>
              </a:rPr>
              <a:t>Folhetos para os juízes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411120" y="1701360"/>
            <a:ext cx="5526360" cy="402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06000" indent="-3052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800" spc="-1" strike="noStrike">
                <a:solidFill>
                  <a:srgbClr val="3d3d3d"/>
                </a:solidFill>
                <a:latin typeface="Gill Sans MT"/>
              </a:rPr>
              <a:t>As equipes podem criar folhetos para entregar aos juízes</a:t>
            </a:r>
            <a:endParaRPr b="0" lang="pt-BR" sz="1800" spc="-1" strike="noStrike">
              <a:latin typeface="Arial"/>
            </a:endParaRPr>
          </a:p>
          <a:p>
            <a:pPr marL="306000" indent="-3052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800" spc="-1" strike="noStrike">
                <a:solidFill>
                  <a:srgbClr val="3d3d3d"/>
                </a:solidFill>
                <a:latin typeface="Gill Sans MT"/>
              </a:rPr>
              <a:t>Os folhetos podem ser usados para destacarem os principais pontos da apresentação e marcarem a equipe para os juízes</a:t>
            </a:r>
            <a:endParaRPr b="0" lang="pt-BR" sz="1800" spc="-1" strike="noStrike">
              <a:latin typeface="Arial"/>
            </a:endParaRPr>
          </a:p>
          <a:p>
            <a:pPr marL="306000" indent="-3052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800" spc="-1" strike="noStrike">
                <a:solidFill>
                  <a:srgbClr val="3d3d3d"/>
                </a:solidFill>
                <a:latin typeface="Gill Sans MT"/>
              </a:rPr>
              <a:t>Desenhe os folhetos para serem uma rápida lembrança da apresentação</a:t>
            </a:r>
            <a:endParaRPr b="0" lang="pt-BR" sz="1800" spc="-1" strike="noStrike">
              <a:latin typeface="Arial"/>
            </a:endParaRPr>
          </a:p>
          <a:p>
            <a:pPr marL="306000" indent="-3052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800" spc="-1" strike="noStrike">
                <a:solidFill>
                  <a:srgbClr val="3d3d3d"/>
                </a:solidFill>
                <a:latin typeface="Gill Sans MT"/>
              </a:rPr>
              <a:t>Não inclua longas frases explicando o projeto da equipe</a:t>
            </a:r>
            <a:endParaRPr b="0" lang="pt-BR" sz="1800" spc="-1" strike="noStrike">
              <a:latin typeface="Arial"/>
            </a:endParaRPr>
          </a:p>
          <a:p>
            <a:pPr marL="306000" indent="-3052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800" spc="-1" strike="noStrike">
                <a:solidFill>
                  <a:srgbClr val="3d3d3d"/>
                </a:solidFill>
                <a:latin typeface="Gill Sans MT"/>
              </a:rPr>
              <a:t>Considere as rubricas quando fizerem os folhetos</a:t>
            </a:r>
            <a:endParaRPr b="0" lang="pt-BR" sz="1800" spc="-1" strike="noStrike">
              <a:latin typeface="Arial"/>
            </a:endParaRPr>
          </a:p>
          <a:p>
            <a:pPr marL="306000" indent="-3052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800" spc="-1" strike="noStrike">
                <a:solidFill>
                  <a:srgbClr val="3d3d3d"/>
                </a:solidFill>
                <a:latin typeface="Gill Sans MT"/>
              </a:rPr>
              <a:t>Seja criativo! Em nossa temporada </a:t>
            </a:r>
            <a:r>
              <a:rPr b="0" i="1" lang="pt-BR" sz="1800" spc="-1" strike="noStrike">
                <a:solidFill>
                  <a:srgbClr val="3d3d3d"/>
                </a:solidFill>
                <a:latin typeface="Gill Sans MT"/>
              </a:rPr>
              <a:t>Animal Allies </a:t>
            </a:r>
            <a:r>
              <a:rPr b="0" lang="pt-BR" sz="1800" spc="-1" strike="noStrike">
                <a:solidFill>
                  <a:srgbClr val="3d3d3d"/>
                </a:solidFill>
                <a:latin typeface="Gill Sans MT"/>
              </a:rPr>
              <a:t>fizemos hexágonos, para lembrarem do nosso projeto, que tinha relação com abelhas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7800480" y="6392160"/>
            <a:ext cx="769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1263D374-2BE7-411C-B4DC-77C403FACC34}" type="slidenum">
              <a:rPr b="0" lang="pt-BR" sz="1800" spc="-1" strike="noStrike">
                <a:solidFill>
                  <a:srgbClr val="537ed0"/>
                </a:solidFill>
                <a:latin typeface="Gill Sans MT"/>
              </a:rPr>
              <a:t>&lt;número&gt;</a:t>
            </a:fld>
            <a:endParaRPr b="0" lang="pt-BR" sz="1800" spc="-1" strike="noStrike">
              <a:latin typeface="Arial"/>
            </a:endParaRPr>
          </a:p>
        </p:txBody>
      </p:sp>
      <p:pic>
        <p:nvPicPr>
          <p:cNvPr id="153" name="Picture 10" descr=""/>
          <p:cNvPicPr/>
          <p:nvPr/>
        </p:nvPicPr>
        <p:blipFill>
          <a:blip r:embed="rId1"/>
          <a:stretch/>
        </p:blipFill>
        <p:spPr>
          <a:xfrm>
            <a:off x="6196320" y="2612880"/>
            <a:ext cx="2457360" cy="2315520"/>
          </a:xfrm>
          <a:prstGeom prst="rect">
            <a:avLst/>
          </a:prstGeom>
          <a:ln>
            <a:noFill/>
          </a:ln>
        </p:spPr>
      </p:pic>
      <p:sp>
        <p:nvSpPr>
          <p:cNvPr id="154" name="CustomShape 4"/>
          <p:cNvSpPr/>
          <p:nvPr/>
        </p:nvSpPr>
        <p:spPr>
          <a:xfrm>
            <a:off x="581040" y="6387840"/>
            <a:ext cx="56098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© 2018, FLL Tutorials (Última edição em 27/08/2018)</a:t>
            </a:r>
            <a:endParaRPr b="0" lang="pt-BR" sz="18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581400" y="757800"/>
            <a:ext cx="7988760" cy="59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Gill Sans MT"/>
                <a:ea typeface="DejaVu Sans"/>
              </a:rPr>
              <a:t>Créditos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448560" y="1575720"/>
            <a:ext cx="8237520" cy="435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0600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2000" spc="-1" strike="noStrike">
                <a:solidFill>
                  <a:srgbClr val="3d3d3d"/>
                </a:solidFill>
                <a:latin typeface="Gill Sans MT"/>
                <a:ea typeface="DejaVu Sans"/>
              </a:rPr>
              <a:t>Essa lição foi escrita pelo Team 3659 NeXT GEN, com edições dos Seshan Brothers</a:t>
            </a:r>
            <a:endParaRPr b="0" lang="pt-BR" sz="2000" spc="-1" strike="noStrike">
              <a:latin typeface="Arial"/>
            </a:endParaRPr>
          </a:p>
          <a:p>
            <a:pPr marL="30600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2000" spc="-1" strike="noStrike">
                <a:solidFill>
                  <a:srgbClr val="3d3d3d"/>
                </a:solidFill>
                <a:latin typeface="Gill Sans MT"/>
                <a:ea typeface="DejaVu Sans"/>
              </a:rPr>
              <a:t>Você pode contatar o Team 3659 NeXT GEN através da página do Facebook: Garrett County FIRST LEGO League Team 3659. </a:t>
            </a:r>
            <a:endParaRPr b="0" lang="pt-BR" sz="2000" spc="-1" strike="noStrike">
              <a:latin typeface="Arial"/>
            </a:endParaRPr>
          </a:p>
          <a:p>
            <a:pPr marL="30600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2000" spc="-1" strike="noStrike">
                <a:solidFill>
                  <a:srgbClr val="3d3d3d"/>
                </a:solidFill>
                <a:latin typeface="Gill Sans MT"/>
                <a:ea typeface="DejaVu Sans"/>
              </a:rPr>
              <a:t>Mais lições disponíveis no </a:t>
            </a:r>
            <a:r>
              <a:rPr b="0" lang="pt-BR" sz="2000" spc="-1" strike="noStrike" u="sng">
                <a:solidFill>
                  <a:srgbClr val="0000ff"/>
                </a:solidFill>
                <a:uFillTx/>
                <a:latin typeface="Gill Sans MT"/>
                <a:ea typeface="DejaVu Sans"/>
                <a:hlinkClick r:id="rId1"/>
              </a:rPr>
              <a:t>www.ev3lesssons.com</a:t>
            </a:r>
            <a:r>
              <a:rPr b="0" lang="pt-BR" sz="2000" spc="-1" strike="noStrike">
                <a:solidFill>
                  <a:srgbClr val="3d3d3d"/>
                </a:solidFill>
                <a:latin typeface="Gill Sans MT"/>
                <a:ea typeface="DejaVu Sans"/>
              </a:rPr>
              <a:t> e </a:t>
            </a:r>
            <a:r>
              <a:rPr b="0" lang="pt-BR" sz="2000" spc="-1" strike="noStrike" u="sng">
                <a:solidFill>
                  <a:srgbClr val="0000ff"/>
                </a:solidFill>
                <a:uFillTx/>
                <a:latin typeface="Gill Sans MT"/>
                <a:ea typeface="DejaVu Sans"/>
                <a:hlinkClick r:id="rId2"/>
              </a:rPr>
              <a:t>www.flltutorials.com</a:t>
            </a:r>
            <a:endParaRPr b="0" lang="pt-BR" sz="2000" spc="-1" strike="noStrike">
              <a:latin typeface="Arial"/>
            </a:endParaRPr>
          </a:p>
          <a:p>
            <a:pPr marL="306000" indent="-3049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2000" spc="-1" strike="noStrike">
                <a:solidFill>
                  <a:srgbClr val="3d3d3d"/>
                </a:solidFill>
                <a:latin typeface="Gill Sans MT"/>
                <a:ea typeface="DejaVu Sans"/>
              </a:rPr>
              <a:t>Tradução feita pela Equipe Sunrise, de Santa Catarina, Brasil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57" name="CustomShape 3"/>
          <p:cNvSpPr/>
          <p:nvPr/>
        </p:nvSpPr>
        <p:spPr>
          <a:xfrm>
            <a:off x="7800840" y="6462360"/>
            <a:ext cx="7693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C8C10E57-22D1-435B-BD58-A6209D72067B}" type="slidenum"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&lt;número&gt;</a:t>
            </a:fld>
            <a:endParaRPr b="0" lang="pt-BR" sz="1800" spc="-1" strike="noStrike">
              <a:latin typeface="Arial"/>
            </a:endParaRPr>
          </a:p>
        </p:txBody>
      </p:sp>
      <p:pic>
        <p:nvPicPr>
          <p:cNvPr id="158" name="Picture 5" descr=""/>
          <p:cNvPicPr/>
          <p:nvPr/>
        </p:nvPicPr>
        <p:blipFill>
          <a:blip r:embed="rId3"/>
          <a:srcRect l="9379" t="11605" r="9182" b="11466"/>
          <a:stretch/>
        </p:blipFill>
        <p:spPr>
          <a:xfrm>
            <a:off x="241920" y="4175640"/>
            <a:ext cx="8618760" cy="2085840"/>
          </a:xfrm>
          <a:prstGeom prst="rect">
            <a:avLst/>
          </a:prstGeom>
          <a:ln>
            <a:noFill/>
          </a:ln>
        </p:spPr>
      </p:pic>
      <p:sp>
        <p:nvSpPr>
          <p:cNvPr id="159" name="CustomShape 4"/>
          <p:cNvSpPr/>
          <p:nvPr/>
        </p:nvSpPr>
        <p:spPr>
          <a:xfrm>
            <a:off x="581400" y="6459840"/>
            <a:ext cx="56102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© 2018, FLL Tutorials (Última edição em 27/08/2018)</a:t>
            </a:r>
            <a:endParaRPr b="0" lang="pt-BR" sz="18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581400" y="757800"/>
            <a:ext cx="7988760" cy="59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Gill Sans MT"/>
                <a:ea typeface="DejaVu Sans"/>
              </a:rPr>
              <a:t>Sobre nós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265680" y="1569960"/>
            <a:ext cx="4330440" cy="447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06000" indent="-304920">
              <a:lnSpc>
                <a:spcPct val="15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" charset="2"/>
              <a:buChar char=""/>
            </a:pPr>
            <a:r>
              <a:rPr b="0" lang="pt-BR" sz="1600" spc="-1" strike="noStrike">
                <a:solidFill>
                  <a:srgbClr val="3d3d3d"/>
                </a:solidFill>
                <a:latin typeface="Gill Sans MT"/>
                <a:ea typeface="DejaVu Sans"/>
              </a:rPr>
              <a:t> </a:t>
            </a:r>
            <a:r>
              <a:rPr b="0" lang="pt-BR" sz="1600" spc="-1" strike="noStrike">
                <a:solidFill>
                  <a:srgbClr val="3d3d3d"/>
                </a:solidFill>
                <a:latin typeface="Gill Sans MT"/>
                <a:ea typeface="DejaVu Sans"/>
              </a:rPr>
              <a:t>Equipe de Ensino Médio do Garrett County, Maryland</a:t>
            </a:r>
            <a:endParaRPr b="0" lang="pt-BR" sz="1600" spc="-1" strike="noStrike">
              <a:latin typeface="Arial"/>
            </a:endParaRPr>
          </a:p>
          <a:p>
            <a:pPr marL="306000" indent="-304920">
              <a:lnSpc>
                <a:spcPct val="15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" charset="2"/>
              <a:buChar char=""/>
            </a:pPr>
            <a:r>
              <a:rPr b="0" lang="pt-BR" sz="1600" spc="-1" strike="noStrike">
                <a:solidFill>
                  <a:srgbClr val="3d3d3d"/>
                </a:solidFill>
                <a:latin typeface="Gill Sans MT"/>
                <a:ea typeface="DejaVu Sans"/>
              </a:rPr>
              <a:t> </a:t>
            </a:r>
            <a:r>
              <a:rPr b="0" lang="pt-BR" sz="1600" spc="-1" strike="noStrike">
                <a:solidFill>
                  <a:srgbClr val="3d3d3d"/>
                </a:solidFill>
                <a:latin typeface="Gill Sans MT"/>
                <a:ea typeface="DejaVu Sans"/>
              </a:rPr>
              <a:t>13 anos de FIRST LEGO League (incluindo torneios internacionais)</a:t>
            </a:r>
            <a:endParaRPr b="0" lang="pt-BR" sz="1600" spc="-1" strike="noStrike">
              <a:latin typeface="Arial"/>
            </a:endParaRPr>
          </a:p>
          <a:p>
            <a:pPr marL="306000" indent="-304920">
              <a:lnSpc>
                <a:spcPct val="15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" charset="2"/>
              <a:buChar char=""/>
            </a:pPr>
            <a:r>
              <a:rPr b="0" lang="pt-BR" sz="1600" spc="-1" strike="noStrike">
                <a:solidFill>
                  <a:srgbClr val="3d3d3d"/>
                </a:solidFill>
                <a:latin typeface="Gill Sans MT"/>
                <a:ea typeface="DejaVu Sans"/>
              </a:rPr>
              <a:t> </a:t>
            </a:r>
            <a:r>
              <a:rPr b="0" lang="pt-BR" sz="1600" spc="-1" strike="noStrike">
                <a:solidFill>
                  <a:srgbClr val="3d3d3d"/>
                </a:solidFill>
                <a:latin typeface="Gill Sans MT"/>
                <a:ea typeface="DejaVu Sans"/>
              </a:rPr>
              <a:t>Primeiro lugar em 2013 Global Innovation Award pelo Gramma Jamma</a:t>
            </a:r>
            <a:endParaRPr b="0" lang="pt-BR" sz="1600" spc="-1" strike="noStrike">
              <a:latin typeface="Arial"/>
            </a:endParaRPr>
          </a:p>
          <a:p>
            <a:pPr marL="306000" indent="-304920">
              <a:lnSpc>
                <a:spcPct val="15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" charset="2"/>
              <a:buChar char=""/>
            </a:pPr>
            <a:r>
              <a:rPr b="0" lang="pt-BR" sz="1600" spc="-1" strike="noStrike">
                <a:solidFill>
                  <a:srgbClr val="3d3d3d"/>
                </a:solidFill>
                <a:latin typeface="Gill Sans MT"/>
                <a:ea typeface="DejaVu Sans"/>
              </a:rPr>
              <a:t> </a:t>
            </a:r>
            <a:r>
              <a:rPr b="0" lang="pt-BR" sz="1600" spc="-1" strike="noStrike">
                <a:solidFill>
                  <a:srgbClr val="3d3d3d"/>
                </a:solidFill>
                <a:latin typeface="Gill Sans MT"/>
                <a:ea typeface="DejaVu Sans"/>
              </a:rPr>
              <a:t>Top 20 GIA Semifinalista em 2017 por solução inovadora, BeeHaven</a:t>
            </a:r>
            <a:endParaRPr b="0" lang="pt-BR" sz="1600" spc="-1" strike="noStrike">
              <a:latin typeface="Arial"/>
            </a:endParaRPr>
          </a:p>
          <a:p>
            <a:pPr marL="306000" indent="-304920">
              <a:lnSpc>
                <a:spcPct val="15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" charset="2"/>
              <a:buChar char=""/>
            </a:pPr>
            <a:r>
              <a:rPr b="0" lang="pt-BR" sz="1600" spc="-1" strike="noStrike">
                <a:solidFill>
                  <a:srgbClr val="3d3d3d"/>
                </a:solidFill>
                <a:latin typeface="Gill Sans MT"/>
                <a:ea typeface="DejaVu Sans"/>
              </a:rPr>
              <a:t> </a:t>
            </a:r>
            <a:r>
              <a:rPr b="0" lang="pt-BR" sz="1600" spc="-1" strike="noStrike">
                <a:solidFill>
                  <a:srgbClr val="3d3d3d"/>
                </a:solidFill>
                <a:latin typeface="Gill Sans MT"/>
                <a:ea typeface="DejaVu Sans"/>
              </a:rPr>
              <a:t>Primeiro Lugar em Solução Inovadora no Mountain State Invitational em 2017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98" name="CustomShape 3"/>
          <p:cNvSpPr/>
          <p:nvPr/>
        </p:nvSpPr>
        <p:spPr>
          <a:xfrm>
            <a:off x="581400" y="6458040"/>
            <a:ext cx="56102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© 2018, FLL Tutorials (Última edição em 27/08/2018)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9" name="CustomShape 4"/>
          <p:cNvSpPr/>
          <p:nvPr/>
        </p:nvSpPr>
        <p:spPr>
          <a:xfrm>
            <a:off x="7800840" y="6462360"/>
            <a:ext cx="7693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F0E0CC8B-CFCD-4219-AAE2-894ABFB4FAB5}" type="slidenum"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&lt;número&gt;</a:t>
            </a:fld>
            <a:endParaRPr b="0" lang="pt-BR" sz="1800" spc="-1" strike="noStrike">
              <a:latin typeface="Arial"/>
            </a:endParaRPr>
          </a:p>
        </p:txBody>
      </p:sp>
      <p:pic>
        <p:nvPicPr>
          <p:cNvPr id="100" name="Picture 9" descr=""/>
          <p:cNvPicPr/>
          <p:nvPr/>
        </p:nvPicPr>
        <p:blipFill>
          <a:blip r:embed="rId1"/>
          <a:srcRect l="10787" t="10394" r="4617" b="33751"/>
          <a:stretch/>
        </p:blipFill>
        <p:spPr>
          <a:xfrm>
            <a:off x="4564440" y="4473360"/>
            <a:ext cx="4304520" cy="1599480"/>
          </a:xfrm>
          <a:prstGeom prst="rect">
            <a:avLst/>
          </a:prstGeom>
          <a:ln>
            <a:noFill/>
          </a:ln>
        </p:spPr>
      </p:pic>
      <p:pic>
        <p:nvPicPr>
          <p:cNvPr id="101" name="Picture 7" descr=""/>
          <p:cNvPicPr/>
          <p:nvPr/>
        </p:nvPicPr>
        <p:blipFill>
          <a:blip r:embed="rId2"/>
          <a:srcRect l="0" t="9035542" r="0" b="994578"/>
          <a:stretch/>
        </p:blipFill>
        <p:spPr>
          <a:xfrm>
            <a:off x="4596480" y="1851120"/>
            <a:ext cx="4346640" cy="2538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581040" y="687600"/>
            <a:ext cx="7989120" cy="59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Gill Sans MT"/>
              </a:rPr>
              <a:t>Comece com a rubrica do projeto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452160" y="1613880"/>
            <a:ext cx="5527440" cy="432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06000" indent="-305280">
              <a:lnSpc>
                <a:spcPct val="15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600" spc="-1" strike="noStrike">
                <a:solidFill>
                  <a:srgbClr val="000000"/>
                </a:solidFill>
                <a:latin typeface="Gill Sans MT"/>
              </a:rPr>
              <a:t>Comece examinando a Rubrica do Projeto da FIRST LEGO League.</a:t>
            </a:r>
            <a:endParaRPr b="0" lang="pt-BR" sz="1600" spc="-1" strike="noStrike">
              <a:latin typeface="Arial"/>
            </a:endParaRPr>
          </a:p>
          <a:p>
            <a:pPr marL="306000" indent="-305280">
              <a:lnSpc>
                <a:spcPct val="15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600" spc="-1" strike="noStrike">
                <a:solidFill>
                  <a:srgbClr val="000000"/>
                </a:solidFill>
                <a:latin typeface="Gill Sans MT"/>
              </a:rPr>
              <a:t>Recomendamos que escrevam um roteiro para a apresentação que inclua tudo que é requirido na Rubrica do Projeto.</a:t>
            </a:r>
            <a:endParaRPr b="0" lang="pt-BR" sz="1600" spc="-1" strike="noStrike">
              <a:latin typeface="Arial"/>
            </a:endParaRPr>
          </a:p>
          <a:p>
            <a:pPr marL="306000" indent="-305280">
              <a:lnSpc>
                <a:spcPct val="15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600" spc="-1" strike="noStrike">
                <a:solidFill>
                  <a:srgbClr val="000000"/>
                </a:solidFill>
                <a:latin typeface="Gill Sans MT"/>
              </a:rPr>
              <a:t>Destque as três áres (Pesquisa, Solução Inovadora e Apresentação). </a:t>
            </a:r>
            <a:endParaRPr b="0" lang="pt-BR" sz="1600" spc="-1" strike="noStrike">
              <a:latin typeface="Arial"/>
            </a:endParaRPr>
          </a:p>
          <a:p>
            <a:pPr marL="306000" indent="-305280">
              <a:lnSpc>
                <a:spcPct val="15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600" spc="-1" strike="noStrike">
                <a:solidFill>
                  <a:srgbClr val="000000"/>
                </a:solidFill>
                <a:latin typeface="Gill Sans MT"/>
              </a:rPr>
              <a:t>Dica: Cubra tudo da rubrica em 5min.</a:t>
            </a:r>
            <a:endParaRPr b="0" lang="pt-BR" sz="1600" spc="-1" strike="noStrike">
              <a:latin typeface="Arial"/>
            </a:endParaRPr>
          </a:p>
          <a:p>
            <a:pPr marL="306000" indent="-3052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600" spc="-1" strike="noStrike">
                <a:solidFill>
                  <a:srgbClr val="000000"/>
                </a:solidFill>
                <a:latin typeface="Gill Sans MT"/>
              </a:rPr>
              <a:t>Você pode assistir nosso vídeo (em inglês) da nossa apresentação de pesquisa: </a:t>
            </a:r>
            <a:r>
              <a:rPr b="0" lang="pt-BR" sz="1600" spc="-1" strike="noStrike" u="sng">
                <a:solidFill>
                  <a:srgbClr val="0000ff"/>
                </a:solidFill>
                <a:uFillTx/>
                <a:latin typeface="Gill Sans MT"/>
                <a:hlinkClick r:id="rId1"/>
              </a:rPr>
              <a:t>https://youtu.be/lbN3kgpQIOU</a:t>
            </a: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104" name="CustomShape 3"/>
          <p:cNvSpPr/>
          <p:nvPr/>
        </p:nvSpPr>
        <p:spPr>
          <a:xfrm>
            <a:off x="7800480" y="6392160"/>
            <a:ext cx="769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4C9013C5-A390-4B93-B157-CBB124B16AFA}" type="slidenum">
              <a:rPr b="0" lang="pt-BR" sz="1800" spc="-1" strike="noStrike">
                <a:solidFill>
                  <a:srgbClr val="537ed0"/>
                </a:solidFill>
                <a:latin typeface="Gill Sans MT"/>
              </a:rPr>
              <a:t>&lt;número&gt;</a:t>
            </a:fld>
            <a:endParaRPr b="0" lang="pt-BR" sz="1800" spc="-1" strike="noStrike">
              <a:latin typeface="Arial"/>
            </a:endParaRPr>
          </a:p>
        </p:txBody>
      </p:sp>
      <p:pic>
        <p:nvPicPr>
          <p:cNvPr id="105" name="Picture 7" descr=""/>
          <p:cNvPicPr/>
          <p:nvPr/>
        </p:nvPicPr>
        <p:blipFill>
          <a:blip r:embed="rId2"/>
          <a:stretch/>
        </p:blipFill>
        <p:spPr>
          <a:xfrm>
            <a:off x="6092640" y="2049480"/>
            <a:ext cx="2664720" cy="3452040"/>
          </a:xfrm>
          <a:prstGeom prst="rect">
            <a:avLst/>
          </a:prstGeom>
          <a:ln w="38160">
            <a:solidFill>
              <a:srgbClr val="000000"/>
            </a:solidFill>
            <a:miter/>
          </a:ln>
          <a:effectLst>
            <a:outerShdw algn="tl" blurRad="50800" dir="2700000" dist="38100" rotWithShape="0">
              <a:srgbClr val="000000">
                <a:alpha val="43000"/>
              </a:srgbClr>
            </a:outerShdw>
          </a:effectLst>
        </p:spPr>
      </p:pic>
      <p:sp>
        <p:nvSpPr>
          <p:cNvPr id="106" name="CustomShape 4"/>
          <p:cNvSpPr/>
          <p:nvPr/>
        </p:nvSpPr>
        <p:spPr>
          <a:xfrm>
            <a:off x="6221880" y="2575080"/>
            <a:ext cx="2406240" cy="766440"/>
          </a:xfrm>
          <a:prstGeom prst="rect">
            <a:avLst/>
          </a:prstGeom>
          <a:noFill/>
          <a:ln>
            <a:solidFill>
              <a:srgbClr val="652c9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5"/>
          <p:cNvSpPr/>
          <p:nvPr/>
        </p:nvSpPr>
        <p:spPr>
          <a:xfrm>
            <a:off x="6234480" y="3442320"/>
            <a:ext cx="2406240" cy="779400"/>
          </a:xfrm>
          <a:prstGeom prst="rect">
            <a:avLst/>
          </a:prstGeom>
          <a:noFill/>
          <a:ln>
            <a:solidFill>
              <a:srgbClr val="24cf39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CustomShape 6"/>
          <p:cNvSpPr/>
          <p:nvPr/>
        </p:nvSpPr>
        <p:spPr>
          <a:xfrm>
            <a:off x="6234480" y="4322520"/>
            <a:ext cx="2406240" cy="790560"/>
          </a:xfrm>
          <a:prstGeom prst="rect">
            <a:avLst/>
          </a:prstGeom>
          <a:noFill/>
          <a:ln>
            <a:solidFill>
              <a:srgbClr val="034a85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7"/>
          <p:cNvSpPr/>
          <p:nvPr/>
        </p:nvSpPr>
        <p:spPr>
          <a:xfrm>
            <a:off x="581040" y="6387840"/>
            <a:ext cx="56098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© 2018, FLL Tutorials (Última edição em 27/08/2018)</a:t>
            </a:r>
            <a:endParaRPr b="0" lang="pt-BR" sz="1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581040" y="687600"/>
            <a:ext cx="7989120" cy="59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Gill Sans MT"/>
              </a:rPr>
              <a:t>Seção: pesquisa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457200" y="1554480"/>
            <a:ext cx="8244360" cy="262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06000" indent="-305280">
              <a:lnSpc>
                <a:spcPct val="170000"/>
              </a:lnSpc>
              <a:spcBef>
                <a:spcPts val="5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1" lang="pt-BR" sz="2700" spc="-1" strike="noStrike">
                <a:solidFill>
                  <a:srgbClr val="ff0000"/>
                </a:solidFill>
                <a:latin typeface="Gill Sans MT"/>
              </a:rPr>
              <a:t>Identificação do Problema*: </a:t>
            </a:r>
            <a:r>
              <a:rPr b="0" lang="pt-BR" sz="2700" spc="-1" strike="noStrike">
                <a:solidFill>
                  <a:srgbClr val="000000"/>
                </a:solidFill>
                <a:latin typeface="Gill Sans MT"/>
              </a:rPr>
              <a:t>Quando planejarem o roteiro, a equipe precisa discutir o problema que esccolheu e decidirem como irão definir o problema em uma sentença claro que toda a equipe saiba.</a:t>
            </a:r>
            <a:endParaRPr b="0" lang="pt-BR" sz="2700" spc="-1" strike="noStrike">
              <a:latin typeface="Arial"/>
            </a:endParaRPr>
          </a:p>
          <a:p>
            <a:pPr marL="306000" indent="-305280">
              <a:lnSpc>
                <a:spcPct val="170000"/>
              </a:lnSpc>
              <a:spcBef>
                <a:spcPts val="5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1" lang="pt-BR" sz="2700" spc="-1" strike="noStrike">
                <a:solidFill>
                  <a:srgbClr val="ff0000"/>
                </a:solidFill>
                <a:latin typeface="Gill Sans MT"/>
              </a:rPr>
              <a:t>Fontes de Informação: </a:t>
            </a:r>
            <a:r>
              <a:rPr b="0" lang="pt-BR" sz="2700" spc="-1" strike="noStrike">
                <a:solidFill>
                  <a:srgbClr val="000000"/>
                </a:solidFill>
                <a:latin typeface="Gill Sans MT"/>
              </a:rPr>
              <a:t>Em algum momento da apresentação, a equipe precisa mostrar quais tipos de informações buscaram e foram atrás. Aqui uma bibliografia ajuda.</a:t>
            </a:r>
            <a:endParaRPr b="0" lang="pt-BR" sz="2700" spc="-1" strike="noStrike">
              <a:latin typeface="Arial"/>
            </a:endParaRPr>
          </a:p>
          <a:p>
            <a:pPr>
              <a:lnSpc>
                <a:spcPct val="160000"/>
              </a:lnSpc>
              <a:spcBef>
                <a:spcPts val="541"/>
              </a:spcBef>
              <a:spcAft>
                <a:spcPts val="601"/>
              </a:spcAft>
            </a:pPr>
            <a:r>
              <a:rPr b="1" lang="pt-BR" sz="2700" spc="-1" strike="noStrike">
                <a:solidFill>
                  <a:srgbClr val="ff0000"/>
                </a:solidFill>
                <a:latin typeface="Gill Sans MT"/>
              </a:rPr>
              <a:t>Análise do Problema: </a:t>
            </a:r>
            <a:r>
              <a:rPr b="0" lang="pt-BR" sz="2700" spc="-1" strike="noStrike">
                <a:solidFill>
                  <a:srgbClr val="000000"/>
                </a:solidFill>
                <a:latin typeface="Gill Sans MT"/>
              </a:rPr>
              <a:t>A equipe precisa mostrar que sabem sobre o problema e cada aspecto que contribui para este problema. Na apresentação a equipe precisa explicar as soluções existentes, porque a solução da equipe é melhor e o que faz da solução ser </a:t>
            </a:r>
            <a:r>
              <a:rPr b="1" lang="pt-BR" sz="2700" spc="-1" strike="noStrike">
                <a:solidFill>
                  <a:srgbClr val="000000"/>
                </a:solidFill>
                <a:latin typeface="Gill Sans MT"/>
              </a:rPr>
              <a:t>da equipe.</a:t>
            </a:r>
            <a:endParaRPr b="0" lang="pt-BR" sz="2700" spc="-1" strike="noStrike">
              <a:latin typeface="Arial"/>
            </a:endParaRPr>
          </a:p>
          <a:p>
            <a:pPr>
              <a:lnSpc>
                <a:spcPct val="170000"/>
              </a:lnSpc>
              <a:spcBef>
                <a:spcPts val="420"/>
              </a:spcBef>
              <a:spcAft>
                <a:spcPts val="601"/>
              </a:spcAft>
            </a:pPr>
            <a:endParaRPr b="0" lang="pt-BR" sz="27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endParaRPr b="0" lang="pt-BR" sz="27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</a:pPr>
            <a:endParaRPr b="0" lang="pt-BR" sz="2700" spc="-1" strike="noStrike"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7800480" y="6392160"/>
            <a:ext cx="769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C4FD7271-1FD0-465C-9981-D86CB048B888}" type="slidenum">
              <a:rPr b="0" lang="pt-BR" sz="1800" spc="-1" strike="noStrike">
                <a:solidFill>
                  <a:srgbClr val="537ed0"/>
                </a:solidFill>
                <a:latin typeface="Gill Sans MT"/>
              </a:rPr>
              <a:t>&lt;número&gt;</a:t>
            </a:fld>
            <a:endParaRPr b="0" lang="pt-BR" sz="1800" spc="-1" strike="noStrike">
              <a:latin typeface="Arial"/>
            </a:endParaRPr>
          </a:p>
        </p:txBody>
      </p:sp>
      <p:pic>
        <p:nvPicPr>
          <p:cNvPr id="113" name="Picture 7" descr=""/>
          <p:cNvPicPr/>
          <p:nvPr/>
        </p:nvPicPr>
        <p:blipFill>
          <a:blip r:embed="rId1"/>
          <a:srcRect l="4847" t="15221" r="4847" b="64552"/>
          <a:stretch/>
        </p:blipFill>
        <p:spPr>
          <a:xfrm>
            <a:off x="1488600" y="4181400"/>
            <a:ext cx="6166080" cy="1788480"/>
          </a:xfrm>
          <a:prstGeom prst="rect">
            <a:avLst/>
          </a:prstGeom>
          <a:ln w="38160">
            <a:solidFill>
              <a:srgbClr val="000000"/>
            </a:solidFill>
            <a:miter/>
          </a:ln>
          <a:effectLst>
            <a:outerShdw algn="tl" blurRad="50800" dir="2700000" dist="38100" rotWithShape="0">
              <a:srgbClr val="000000">
                <a:alpha val="43000"/>
              </a:srgbClr>
            </a:outerShdw>
          </a:effectLst>
        </p:spPr>
      </p:pic>
      <p:sp>
        <p:nvSpPr>
          <p:cNvPr id="114" name="CustomShape 4"/>
          <p:cNvSpPr/>
          <p:nvPr/>
        </p:nvSpPr>
        <p:spPr>
          <a:xfrm>
            <a:off x="2475720" y="6008760"/>
            <a:ext cx="379836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Gill Sans MT"/>
                <a:ea typeface="DejaVu Sans"/>
              </a:rPr>
              <a:t>* Necessário para premiação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15" name="CustomShape 5"/>
          <p:cNvSpPr/>
          <p:nvPr/>
        </p:nvSpPr>
        <p:spPr>
          <a:xfrm>
            <a:off x="581040" y="6387840"/>
            <a:ext cx="56098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© 2018, FLL Tutorials (Última edição em 27/08/2018)</a:t>
            </a:r>
            <a:endParaRPr b="0" lang="pt-BR" sz="18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581040" y="687600"/>
            <a:ext cx="7989120" cy="59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Gill Sans MT"/>
              </a:rPr>
              <a:t>Seção: solução inovadora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396000" y="1530720"/>
            <a:ext cx="8331480" cy="307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06000" indent="-305280">
              <a:lnSpc>
                <a:spcPct val="150000"/>
              </a:lnSpc>
              <a:spcBef>
                <a:spcPts val="2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1" lang="pt-BR" sz="1200" spc="-1" strike="noStrike">
                <a:solidFill>
                  <a:srgbClr val="ff0000"/>
                </a:solidFill>
                <a:latin typeface="Gill Sans MT"/>
              </a:rPr>
              <a:t>Solução da Equipe*: </a:t>
            </a:r>
            <a:r>
              <a:rPr b="0" lang="pt-BR" sz="1200" spc="-1" strike="noStrike">
                <a:solidFill>
                  <a:srgbClr val="000000"/>
                </a:solidFill>
                <a:latin typeface="Gill Sans MT"/>
              </a:rPr>
              <a:t>A equipe precisa saber explicar a solução em uma sentença que é fácil de entender por todos. Essa sentença não precisa conter muitos detalhes. Nenhuma descrição técnica é nescessário nesse aspecto.</a:t>
            </a:r>
            <a:endParaRPr b="0" lang="pt-BR" sz="1200" spc="-1" strike="noStrike">
              <a:latin typeface="Arial"/>
            </a:endParaRPr>
          </a:p>
          <a:p>
            <a:pPr marL="306000" indent="-305280">
              <a:lnSpc>
                <a:spcPct val="150000"/>
              </a:lnSpc>
              <a:spcBef>
                <a:spcPts val="2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1" lang="pt-BR" sz="1200" spc="-1" strike="noStrike">
                <a:solidFill>
                  <a:srgbClr val="ff0000"/>
                </a:solidFill>
                <a:latin typeface="Gill Sans MT"/>
              </a:rPr>
              <a:t>Inovação: </a:t>
            </a:r>
            <a:r>
              <a:rPr b="0" lang="pt-BR" sz="1200" spc="-1" strike="noStrike">
                <a:solidFill>
                  <a:srgbClr val="000000"/>
                </a:solidFill>
                <a:latin typeface="Gill Sans MT"/>
              </a:rPr>
              <a:t>A equipe precisa explicar para os juízes como a sua solução é melhor e porque beneficiaria os outros. </a:t>
            </a:r>
            <a:endParaRPr b="0" lang="pt-BR" sz="1200" spc="-1" strike="noStrike">
              <a:latin typeface="Arial"/>
            </a:endParaRPr>
          </a:p>
          <a:p>
            <a:pPr marL="306000" indent="-305280">
              <a:lnSpc>
                <a:spcPct val="150000"/>
              </a:lnSpc>
              <a:spcBef>
                <a:spcPts val="2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1" lang="pt-BR" sz="1200" spc="-1" strike="noStrike">
                <a:solidFill>
                  <a:srgbClr val="ff0000"/>
                </a:solidFill>
                <a:latin typeface="Gill Sans MT"/>
              </a:rPr>
              <a:t>Desenvolvimento da Solução: </a:t>
            </a:r>
            <a:r>
              <a:rPr b="0" lang="pt-BR" sz="1200" spc="-1" strike="noStrike">
                <a:solidFill>
                  <a:srgbClr val="000000"/>
                </a:solidFill>
                <a:latin typeface="Gill Sans MT"/>
              </a:rPr>
              <a:t>A eqipe precisa explicar como que desenvolveram e testaram sua solução. Também é preciso que saibam o custo. Profissionais podem ajudar com isto. A equipe também precisa debater como vão manufaturar a solução. Se for bastante complicado e difícil de manufaturar, a equipe precisa ver como pode melhorar a solução para se tornar mais fácil de manufaturar.</a:t>
            </a:r>
            <a:endParaRPr b="0" lang="pt-BR" sz="12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241"/>
              </a:spcBef>
              <a:spcAft>
                <a:spcPts val="601"/>
              </a:spcAft>
            </a:pPr>
            <a:endParaRPr b="0" lang="pt-BR" sz="1200" spc="-1" strike="noStrike"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7800480" y="6392160"/>
            <a:ext cx="769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8006DB18-B106-4B19-A671-642CA04940BD}" type="slidenum">
              <a:rPr b="0" lang="pt-BR" sz="1800" spc="-1" strike="noStrike">
                <a:solidFill>
                  <a:srgbClr val="537ed0"/>
                </a:solidFill>
                <a:latin typeface="Gill Sans MT"/>
              </a:rPr>
              <a:t>&lt;número&gt;</a:t>
            </a:fld>
            <a:endParaRPr b="0" lang="pt-BR" sz="1800" spc="-1" strike="noStrike">
              <a:latin typeface="Arial"/>
            </a:endParaRPr>
          </a:p>
        </p:txBody>
      </p:sp>
      <p:sp>
        <p:nvSpPr>
          <p:cNvPr id="119" name="CustomShape 4"/>
          <p:cNvSpPr/>
          <p:nvPr/>
        </p:nvSpPr>
        <p:spPr>
          <a:xfrm>
            <a:off x="2022120" y="5979240"/>
            <a:ext cx="379836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Gill Sans MT"/>
                <a:ea typeface="DejaVu Sans"/>
              </a:rPr>
              <a:t>* Necessário para premiação</a:t>
            </a:r>
            <a:endParaRPr b="0" lang="pt-BR" sz="1400" spc="-1" strike="noStrike">
              <a:latin typeface="Arial"/>
            </a:endParaRPr>
          </a:p>
        </p:txBody>
      </p:sp>
      <p:pic>
        <p:nvPicPr>
          <p:cNvPr id="120" name="Picture 6" descr=""/>
          <p:cNvPicPr/>
          <p:nvPr/>
        </p:nvPicPr>
        <p:blipFill>
          <a:blip r:embed="rId1"/>
          <a:srcRect l="4847" t="39704" r="4847" b="39166"/>
          <a:stretch/>
        </p:blipFill>
        <p:spPr>
          <a:xfrm>
            <a:off x="2081160" y="4374000"/>
            <a:ext cx="5002200" cy="1515960"/>
          </a:xfrm>
          <a:prstGeom prst="rect">
            <a:avLst/>
          </a:prstGeom>
          <a:ln w="38160">
            <a:solidFill>
              <a:srgbClr val="000000"/>
            </a:solidFill>
            <a:miter/>
          </a:ln>
          <a:effectLst>
            <a:outerShdw algn="tl" blurRad="50800" dir="2700000" dist="38100" rotWithShape="0">
              <a:srgbClr val="000000">
                <a:alpha val="43000"/>
              </a:srgbClr>
            </a:outerShdw>
          </a:effectLst>
        </p:spPr>
      </p:pic>
      <p:sp>
        <p:nvSpPr>
          <p:cNvPr id="121" name="CustomShape 5"/>
          <p:cNvSpPr/>
          <p:nvPr/>
        </p:nvSpPr>
        <p:spPr>
          <a:xfrm>
            <a:off x="581040" y="6387840"/>
            <a:ext cx="56098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© 2018, FLL Tutorials (Última edição em 27/08/2018)</a:t>
            </a:r>
            <a:endParaRPr b="0" lang="pt-BR" sz="18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581040" y="687600"/>
            <a:ext cx="7989120" cy="59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Gill Sans MT"/>
              </a:rPr>
              <a:t>Seção: apresentação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448200" y="1505520"/>
            <a:ext cx="8237880" cy="435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06000" indent="-3052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1" lang="pt-BR" sz="1600" spc="-1" strike="noStrike">
                <a:solidFill>
                  <a:srgbClr val="ff0000"/>
                </a:solidFill>
                <a:latin typeface="Gill Sans MT"/>
              </a:rPr>
              <a:t>Compartilhamento*:</a:t>
            </a:r>
            <a:r>
              <a:rPr b="0" lang="pt-BR" sz="1600" spc="-1" strike="noStrike">
                <a:solidFill>
                  <a:srgbClr val="ff0000"/>
                </a:solidFill>
                <a:latin typeface="Gill Sans MT"/>
              </a:rPr>
              <a:t> </a:t>
            </a:r>
            <a:r>
              <a:rPr b="0" lang="pt-BR" sz="1600" spc="-1" strike="noStrike">
                <a:solidFill>
                  <a:srgbClr val="3d3d3d"/>
                </a:solidFill>
                <a:latin typeface="Gill Sans MT"/>
              </a:rPr>
              <a:t>Em algumom momento da apresentação, a equipe precisa mostrar que compartilhou o projeto com diversas pessoas, incluindo grupos e profissionais. É sempre bom dizer aos juízes sobre o </a:t>
            </a:r>
            <a:r>
              <a:rPr b="0" i="1" lang="pt-BR" sz="1600" spc="-1" strike="noStrike">
                <a:solidFill>
                  <a:srgbClr val="3d3d3d"/>
                </a:solidFill>
                <a:latin typeface="Gill Sans MT"/>
              </a:rPr>
              <a:t>feedback</a:t>
            </a:r>
            <a:r>
              <a:rPr b="0" lang="pt-BR" sz="1600" spc="-1" strike="noStrike">
                <a:solidFill>
                  <a:srgbClr val="3d3d3d"/>
                </a:solidFill>
                <a:latin typeface="Gill Sans MT"/>
              </a:rPr>
              <a:t> que foi recebido e como a equipe melhorou a solução com base nesse </a:t>
            </a:r>
            <a:r>
              <a:rPr b="0" i="1" lang="pt-BR" sz="1600" spc="-1" strike="noStrike">
                <a:solidFill>
                  <a:srgbClr val="3d3d3d"/>
                </a:solidFill>
                <a:latin typeface="Gill Sans MT"/>
              </a:rPr>
              <a:t>feedback.</a:t>
            </a:r>
            <a:endParaRPr b="0" lang="pt-BR" sz="1600" spc="-1" strike="noStrike">
              <a:latin typeface="Arial"/>
            </a:endParaRPr>
          </a:p>
          <a:p>
            <a:pPr marL="306000" indent="-3052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1" lang="pt-BR" sz="1600" spc="-1" strike="noStrike">
                <a:solidFill>
                  <a:srgbClr val="ff0000"/>
                </a:solidFill>
                <a:latin typeface="Gill Sans MT"/>
              </a:rPr>
              <a:t>Criatividade:</a:t>
            </a:r>
            <a:r>
              <a:rPr b="0" lang="pt-BR" sz="1600" spc="-1" strike="noStrike">
                <a:solidFill>
                  <a:srgbClr val="ff0000"/>
                </a:solidFill>
                <a:latin typeface="Gill Sans MT"/>
              </a:rPr>
              <a:t> </a:t>
            </a:r>
            <a:r>
              <a:rPr b="0" lang="pt-BR" sz="1600" spc="-1" strike="noStrike">
                <a:solidFill>
                  <a:srgbClr val="3d3d3d"/>
                </a:solidFill>
                <a:latin typeface="Gill Sans MT"/>
              </a:rPr>
              <a:t>A apresnetação precisa ser criativa, engajante, informativa e divertida! Não tenham medo de serem loucos (usem chapéus e fantasias) na apresentação. Juízes amam ver times se divertindo e sorrindo. Você pode ter um tema. Recomendamos </a:t>
            </a:r>
            <a:r>
              <a:rPr b="0" i="1" lang="pt-BR" sz="1600" spc="-1" strike="noStrike">
                <a:solidFill>
                  <a:srgbClr val="3d3d3d"/>
                </a:solidFill>
                <a:latin typeface="Gill Sans MT"/>
              </a:rPr>
              <a:t>newcasts </a:t>
            </a:r>
            <a:r>
              <a:rPr b="0" lang="pt-BR" sz="1600" spc="-1" strike="noStrike">
                <a:solidFill>
                  <a:srgbClr val="3d3d3d"/>
                </a:solidFill>
                <a:latin typeface="Gill Sans MT"/>
              </a:rPr>
              <a:t>ou filmes para a apresentação.</a:t>
            </a:r>
            <a:endParaRPr b="0" lang="pt-BR" sz="1600" spc="-1" strike="noStrike"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7800480" y="6392160"/>
            <a:ext cx="769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CA9A29D6-47A0-428E-987D-74ACB00B72D3}" type="slidenum">
              <a:rPr b="0" lang="pt-BR" sz="1800" spc="-1" strike="noStrike">
                <a:solidFill>
                  <a:srgbClr val="537ed0"/>
                </a:solidFill>
                <a:latin typeface="Gill Sans MT"/>
              </a:rPr>
              <a:t>&lt;número&gt;</a:t>
            </a:fld>
            <a:endParaRPr b="0" lang="pt-BR" sz="1800" spc="-1" strike="noStrike">
              <a:latin typeface="Arial"/>
            </a:endParaRPr>
          </a:p>
        </p:txBody>
      </p:sp>
      <p:pic>
        <p:nvPicPr>
          <p:cNvPr id="125" name="Picture 6" descr=""/>
          <p:cNvPicPr/>
          <p:nvPr/>
        </p:nvPicPr>
        <p:blipFill>
          <a:blip r:embed="rId1"/>
          <a:srcRect l="4847" t="64319" r="4847" b="11936"/>
          <a:stretch/>
        </p:blipFill>
        <p:spPr>
          <a:xfrm>
            <a:off x="2061000" y="3910680"/>
            <a:ext cx="4880160" cy="1661760"/>
          </a:xfrm>
          <a:prstGeom prst="rect">
            <a:avLst/>
          </a:prstGeom>
          <a:ln w="38160">
            <a:solidFill>
              <a:srgbClr val="000000"/>
            </a:solidFill>
            <a:miter/>
          </a:ln>
          <a:effectLst>
            <a:outerShdw algn="tl" blurRad="50800" dir="2700000" dist="38100" rotWithShape="0">
              <a:srgbClr val="000000">
                <a:alpha val="43000"/>
              </a:srgbClr>
            </a:outerShdw>
          </a:effectLst>
        </p:spPr>
      </p:pic>
      <p:sp>
        <p:nvSpPr>
          <p:cNvPr id="126" name="CustomShape 4"/>
          <p:cNvSpPr/>
          <p:nvPr/>
        </p:nvSpPr>
        <p:spPr>
          <a:xfrm>
            <a:off x="2001960" y="5952960"/>
            <a:ext cx="379836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ff0000"/>
                </a:solidFill>
                <a:latin typeface="Gill Sans MT"/>
                <a:ea typeface="DejaVu Sans"/>
              </a:rPr>
              <a:t>* Necessário para premiação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27" name="CustomShape 5"/>
          <p:cNvSpPr/>
          <p:nvPr/>
        </p:nvSpPr>
        <p:spPr>
          <a:xfrm>
            <a:off x="581040" y="6387840"/>
            <a:ext cx="56098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© 2018, FLL Tutorials (Última edição em 27/08/2018)</a:t>
            </a:r>
            <a:endParaRPr b="0" lang="pt-BR" sz="18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581040" y="687600"/>
            <a:ext cx="7989120" cy="59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Gill Sans MT"/>
              </a:rPr>
              <a:t>Seção: apresentação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448200" y="1505520"/>
            <a:ext cx="4724280" cy="435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06000" indent="-3052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600" spc="-1" strike="noStrike">
                <a:solidFill>
                  <a:srgbClr val="3d3d3d"/>
                </a:solidFill>
                <a:latin typeface="Gill Sans MT"/>
              </a:rPr>
              <a:t>Eficácia da Apresentação:  </a:t>
            </a:r>
            <a:endParaRPr b="0" lang="pt-BR" sz="1600" spc="-1" strike="noStrike">
              <a:latin typeface="Arial"/>
            </a:endParaRPr>
          </a:p>
          <a:p>
            <a:pPr marL="306000" indent="-30528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400" spc="-1" strike="noStrike">
                <a:solidFill>
                  <a:srgbClr val="3d3d3d"/>
                </a:solidFill>
                <a:latin typeface="Gill Sans MT"/>
              </a:rPr>
              <a:t>De forma geral, a apresentação tem que descrever claramente o problema, a solução da equipe, porque é inovadora, o quão factível é... </a:t>
            </a:r>
            <a:endParaRPr b="0" lang="pt-BR" sz="1400" spc="-1" strike="noStrike">
              <a:latin typeface="Arial"/>
            </a:endParaRPr>
          </a:p>
          <a:p>
            <a:pPr marL="306000" indent="-30528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400" spc="-1" strike="noStrike">
                <a:solidFill>
                  <a:srgbClr val="3d3d3d"/>
                </a:solidFill>
                <a:latin typeface="Gill Sans MT"/>
              </a:rPr>
              <a:t>Tente memorizar o roteiro ao invés de lerT. Lembre que frases curtas são mais fáceis de memorizar.</a:t>
            </a:r>
            <a:endParaRPr b="0" lang="pt-BR" sz="1400" spc="-1" strike="noStrike">
              <a:latin typeface="Arial"/>
            </a:endParaRPr>
          </a:p>
          <a:p>
            <a:pPr marL="306000" indent="-30528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400" spc="-1" strike="noStrike">
                <a:solidFill>
                  <a:srgbClr val="3d3d3d"/>
                </a:solidFill>
                <a:latin typeface="Gill Sans MT"/>
              </a:rPr>
              <a:t>Todos da equipe tem que participar.</a:t>
            </a:r>
            <a:endParaRPr b="0" lang="pt-BR" sz="1400" spc="-1" strike="noStrike">
              <a:latin typeface="Arial"/>
            </a:endParaRPr>
          </a:p>
          <a:p>
            <a:pPr marL="306000" indent="-30528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1400" spc="-1" strike="noStrike">
                <a:solidFill>
                  <a:srgbClr val="3d3d3d"/>
                </a:solidFill>
                <a:latin typeface="Gill Sans MT"/>
              </a:rPr>
              <a:t>Quando um membro da equipe estiver falando, todos os outros precisam estar envolvidos.</a:t>
            </a:r>
            <a:endParaRPr b="0" lang="pt-BR" sz="1400" spc="-1" strike="noStrike">
              <a:latin typeface="Arial"/>
            </a:endParaRPr>
          </a:p>
        </p:txBody>
      </p:sp>
      <p:sp>
        <p:nvSpPr>
          <p:cNvPr id="130" name="CustomShape 3"/>
          <p:cNvSpPr/>
          <p:nvPr/>
        </p:nvSpPr>
        <p:spPr>
          <a:xfrm>
            <a:off x="7800480" y="6392160"/>
            <a:ext cx="769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E4072E3C-7FBD-44CE-BA0B-A9735BFEF88B}" type="slidenum">
              <a:rPr b="0" lang="pt-BR" sz="1800" spc="-1" strike="noStrike">
                <a:solidFill>
                  <a:srgbClr val="537ed0"/>
                </a:solidFill>
                <a:latin typeface="Gill Sans MT"/>
              </a:rPr>
              <a:t>&lt;número&gt;</a:t>
            </a:fld>
            <a:endParaRPr b="0" lang="pt-BR" sz="1800" spc="-1" strike="noStrike">
              <a:latin typeface="Arial"/>
            </a:endParaRPr>
          </a:p>
        </p:txBody>
      </p:sp>
      <p:pic>
        <p:nvPicPr>
          <p:cNvPr id="131" name="Picture 7" descr=""/>
          <p:cNvPicPr/>
          <p:nvPr/>
        </p:nvPicPr>
        <p:blipFill>
          <a:blip r:embed="rId1"/>
          <a:srcRect l="7467" t="0" r="0" b="0"/>
          <a:stretch/>
        </p:blipFill>
        <p:spPr>
          <a:xfrm>
            <a:off x="5451840" y="1772640"/>
            <a:ext cx="3345480" cy="2406240"/>
          </a:xfrm>
          <a:prstGeom prst="rect">
            <a:avLst/>
          </a:prstGeom>
          <a:ln>
            <a:noFill/>
          </a:ln>
        </p:spPr>
      </p:pic>
      <p:pic>
        <p:nvPicPr>
          <p:cNvPr id="132" name="Picture 8" descr=""/>
          <p:cNvPicPr/>
          <p:nvPr/>
        </p:nvPicPr>
        <p:blipFill>
          <a:blip r:embed="rId2"/>
          <a:srcRect l="4847" t="64319" r="4847" b="11936"/>
          <a:stretch/>
        </p:blipFill>
        <p:spPr>
          <a:xfrm>
            <a:off x="439920" y="4280760"/>
            <a:ext cx="4880160" cy="1661760"/>
          </a:xfrm>
          <a:prstGeom prst="rect">
            <a:avLst/>
          </a:prstGeom>
          <a:ln w="38160">
            <a:solidFill>
              <a:srgbClr val="000000"/>
            </a:solidFill>
            <a:miter/>
          </a:ln>
          <a:effectLst>
            <a:outerShdw algn="tl" blurRad="50800" dir="2700000" dist="38100" rotWithShape="0">
              <a:srgbClr val="000000">
                <a:alpha val="43000"/>
              </a:srgbClr>
            </a:outerShdw>
          </a:effectLst>
        </p:spPr>
      </p:pic>
      <p:sp>
        <p:nvSpPr>
          <p:cNvPr id="133" name="CustomShape 4"/>
          <p:cNvSpPr/>
          <p:nvPr/>
        </p:nvSpPr>
        <p:spPr>
          <a:xfrm>
            <a:off x="581040" y="6387840"/>
            <a:ext cx="56098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© 2018, FLL Tutorials (Última edição em 27/08/2018)</a:t>
            </a:r>
            <a:endParaRPr b="0" lang="pt-BR" sz="18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581040" y="687600"/>
            <a:ext cx="7989120" cy="59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Gill Sans MT"/>
              </a:rPr>
              <a:t>Perguntas dos juízes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3632040" y="1506600"/>
            <a:ext cx="5028480" cy="433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06000" indent="-305280">
              <a:lnSpc>
                <a:spcPct val="150000"/>
              </a:lnSpc>
              <a:spcBef>
                <a:spcPts val="2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" charset="2"/>
              <a:buChar char=""/>
            </a:pPr>
            <a:r>
              <a:rPr b="0" lang="pt-BR" sz="1200" spc="-1" strike="noStrike">
                <a:solidFill>
                  <a:srgbClr val="000000"/>
                </a:solidFill>
                <a:latin typeface="Gill Sans MT"/>
              </a:rPr>
              <a:t>Depois da apresentação, os juízes fazem perguntas. Eles podem perguntar para um membro em específico ou para toda a equipe.</a:t>
            </a:r>
            <a:endParaRPr b="0" lang="pt-BR" sz="1200" spc="-1" strike="noStrike">
              <a:latin typeface="Arial"/>
            </a:endParaRPr>
          </a:p>
          <a:p>
            <a:pPr marL="306000" indent="-305280">
              <a:lnSpc>
                <a:spcPct val="150000"/>
              </a:lnSpc>
              <a:spcBef>
                <a:spcPts val="2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" charset="2"/>
              <a:buChar char=""/>
            </a:pPr>
            <a:r>
              <a:rPr b="0" lang="pt-BR" sz="1200" spc="-1" strike="noStrike">
                <a:solidFill>
                  <a:srgbClr val="000000"/>
                </a:solidFill>
                <a:latin typeface="Gill Sans MT"/>
              </a:rPr>
              <a:t>Escolher um capitão para a apresentação pode ser útil. O capitão deve ajudar a direcionar as perguntas e fazer com que todas respondam.</a:t>
            </a:r>
            <a:endParaRPr b="0" lang="pt-BR" sz="1200" spc="-1" strike="noStrike">
              <a:latin typeface="Arial"/>
            </a:endParaRPr>
          </a:p>
          <a:p>
            <a:pPr lvl="1" marL="630000" indent="-305280">
              <a:lnSpc>
                <a:spcPct val="150000"/>
              </a:lnSpc>
              <a:spcBef>
                <a:spcPts val="2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" charset="2"/>
              <a:buChar char=""/>
            </a:pPr>
            <a:r>
              <a:rPr b="0" lang="pt-BR" sz="1200" spc="-1" strike="noStrike">
                <a:solidFill>
                  <a:srgbClr val="000000"/>
                </a:solidFill>
                <a:latin typeface="Gill Sans MT"/>
              </a:rPr>
              <a:t>O capitão também tem que responder!</a:t>
            </a:r>
            <a:endParaRPr b="0" lang="pt-BR" sz="1200" spc="-1" strike="noStrike">
              <a:latin typeface="Arial"/>
            </a:endParaRPr>
          </a:p>
          <a:p>
            <a:pPr lvl="1" marL="630000" indent="-305280">
              <a:lnSpc>
                <a:spcPct val="150000"/>
              </a:lnSpc>
              <a:spcBef>
                <a:spcPts val="2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" charset="2"/>
              <a:buChar char=""/>
            </a:pPr>
            <a:r>
              <a:rPr b="0" lang="pt-BR" sz="1200" spc="-1" strike="noStrike">
                <a:solidFill>
                  <a:srgbClr val="000000"/>
                </a:solidFill>
                <a:latin typeface="Gill Sans MT"/>
              </a:rPr>
              <a:t>Quem quer que seja o capitão, ele precisa saber com o que cada membro se sente mais confortável em falar.</a:t>
            </a:r>
            <a:endParaRPr b="0" lang="pt-BR" sz="1200" spc="-1" strike="noStrike">
              <a:latin typeface="Arial"/>
            </a:endParaRPr>
          </a:p>
          <a:p>
            <a:pPr marL="306000" indent="-305280">
              <a:lnSpc>
                <a:spcPct val="150000"/>
              </a:lnSpc>
              <a:spcBef>
                <a:spcPts val="2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" charset="2"/>
              <a:buChar char=""/>
            </a:pPr>
            <a:r>
              <a:rPr b="0" lang="pt-BR" sz="1200" spc="-1" strike="noStrike">
                <a:solidFill>
                  <a:srgbClr val="000000"/>
                </a:solidFill>
                <a:latin typeface="Gill Sans MT"/>
              </a:rPr>
              <a:t> </a:t>
            </a:r>
            <a:r>
              <a:rPr b="0" lang="pt-BR" sz="1200" spc="-1" strike="noStrike">
                <a:solidFill>
                  <a:srgbClr val="000000"/>
                </a:solidFill>
                <a:latin typeface="Gill Sans MT"/>
              </a:rPr>
              <a:t>Você pode acrescentar informações se os juízes não tiverem perguntas.</a:t>
            </a:r>
            <a:endParaRPr b="0" lang="pt-BR" sz="1200" spc="-1" strike="noStrike">
              <a:latin typeface="Arial"/>
            </a:endParaRPr>
          </a:p>
          <a:p>
            <a:pPr marL="306000" indent="-305280">
              <a:lnSpc>
                <a:spcPct val="150000"/>
              </a:lnSpc>
              <a:spcBef>
                <a:spcPts val="2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" charset="2"/>
              <a:buChar char=""/>
            </a:pPr>
            <a:r>
              <a:rPr b="0" lang="pt-BR" sz="1200" spc="-1" strike="noStrike">
                <a:solidFill>
                  <a:srgbClr val="000000"/>
                </a:solidFill>
                <a:latin typeface="Gill Sans MT"/>
              </a:rPr>
              <a:t>Todos na equipe precisam saber responder as perguntas, e quando alguém estiver respondendo, toda a equipe deve estar envolvida.</a:t>
            </a:r>
            <a:endParaRPr b="0" lang="pt-BR" sz="1200" spc="-1" strike="noStrike">
              <a:latin typeface="Arial"/>
            </a:endParaRPr>
          </a:p>
        </p:txBody>
      </p:sp>
      <p:sp>
        <p:nvSpPr>
          <p:cNvPr id="136" name="CustomShape 3"/>
          <p:cNvSpPr/>
          <p:nvPr/>
        </p:nvSpPr>
        <p:spPr>
          <a:xfrm>
            <a:off x="7800480" y="6392160"/>
            <a:ext cx="769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DDBC7911-983A-4A58-87E5-648DCC11B288}" type="slidenum">
              <a:rPr b="0" lang="pt-BR" sz="1800" spc="-1" strike="noStrike">
                <a:solidFill>
                  <a:srgbClr val="537ed0"/>
                </a:solidFill>
                <a:latin typeface="Gill Sans MT"/>
              </a:rPr>
              <a:t>&lt;número&gt;</a:t>
            </a:fld>
            <a:endParaRPr b="0" lang="pt-BR" sz="1800" spc="-1" strike="noStrike">
              <a:latin typeface="Arial"/>
            </a:endParaRPr>
          </a:p>
        </p:txBody>
      </p:sp>
      <p:pic>
        <p:nvPicPr>
          <p:cNvPr id="137" name="Picture 5" descr=""/>
          <p:cNvPicPr/>
          <p:nvPr/>
        </p:nvPicPr>
        <p:blipFill>
          <a:blip r:embed="rId1"/>
          <a:stretch/>
        </p:blipFill>
        <p:spPr>
          <a:xfrm>
            <a:off x="482760" y="2240640"/>
            <a:ext cx="3096720" cy="2322360"/>
          </a:xfrm>
          <a:prstGeom prst="rect">
            <a:avLst/>
          </a:prstGeom>
          <a:ln>
            <a:noFill/>
          </a:ln>
        </p:spPr>
      </p:pic>
      <p:sp>
        <p:nvSpPr>
          <p:cNvPr id="138" name="CustomShape 4"/>
          <p:cNvSpPr/>
          <p:nvPr/>
        </p:nvSpPr>
        <p:spPr>
          <a:xfrm>
            <a:off x="581040" y="6387840"/>
            <a:ext cx="56098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© 2018, FLL Tutorials (Última edição em 27/08/2018)</a:t>
            </a:r>
            <a:endParaRPr b="0" lang="pt-BR" sz="18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581040" y="687600"/>
            <a:ext cx="7989120" cy="596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i="1" lang="pt-BR" sz="2800" spc="-1" strike="noStrike" cap="all">
                <a:solidFill>
                  <a:srgbClr val="ffffff"/>
                </a:solidFill>
                <a:latin typeface="Gill Sans MT"/>
              </a:rPr>
              <a:t>banners</a:t>
            </a:r>
            <a:endParaRPr b="0" i="1" lang="pt-BR" sz="2800" spc="-1" strike="noStrike"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416520" y="1631160"/>
            <a:ext cx="5618880" cy="403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06000" indent="-30528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b="0" lang="pt-BR" sz="3600" spc="-1" strike="noStrike">
                <a:solidFill>
                  <a:srgbClr val="3d3d3d"/>
                </a:solidFill>
                <a:latin typeface="Gill Sans MT"/>
              </a:rPr>
              <a:t>Ter um </a:t>
            </a:r>
            <a:r>
              <a:rPr b="0" i="1" lang="pt-BR" sz="3600" spc="-1" strike="noStrike">
                <a:solidFill>
                  <a:srgbClr val="3d3d3d"/>
                </a:solidFill>
                <a:latin typeface="Gill Sans MT"/>
              </a:rPr>
              <a:t>banner </a:t>
            </a:r>
            <a:r>
              <a:rPr b="0" lang="pt-BR" sz="3600" spc="-1" strike="noStrike">
                <a:solidFill>
                  <a:srgbClr val="3d3d3d"/>
                </a:solidFill>
                <a:latin typeface="Gill Sans MT"/>
              </a:rPr>
              <a:t>no pit pode ser útl quando os juízes forem visitá-los. Pode-se levar para a apresentação também.</a:t>
            </a:r>
            <a:endParaRPr b="0" lang="pt-BR" sz="3600" spc="-1" strike="noStrike">
              <a:latin typeface="Arial"/>
            </a:endParaRPr>
          </a:p>
          <a:p>
            <a:pPr lvl="1" marL="630000" indent="-30528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b="0" lang="pt-BR" sz="3200" spc="-1" strike="noStrike">
                <a:solidFill>
                  <a:srgbClr val="3d3d3d"/>
                </a:solidFill>
                <a:latin typeface="Gill Sans MT"/>
              </a:rPr>
              <a:t>O </a:t>
            </a:r>
            <a:r>
              <a:rPr b="0" i="1" lang="pt-BR" sz="3200" spc="-1" strike="noStrike">
                <a:solidFill>
                  <a:srgbClr val="3d3d3d"/>
                </a:solidFill>
                <a:latin typeface="Gill Sans MT"/>
              </a:rPr>
              <a:t>banner </a:t>
            </a:r>
            <a:r>
              <a:rPr b="0" lang="pt-BR" sz="3200" spc="-1" strike="noStrike">
                <a:solidFill>
                  <a:srgbClr val="3d3d3d"/>
                </a:solidFill>
                <a:latin typeface="Gill Sans MT"/>
              </a:rPr>
              <a:t>pode ser usado para explicar o projeto da equipe.</a:t>
            </a:r>
            <a:endParaRPr b="0" lang="pt-BR" sz="3200" spc="-1" strike="noStrike">
              <a:latin typeface="Arial"/>
            </a:endParaRPr>
          </a:p>
          <a:p>
            <a:pPr lvl="1" marL="630000" indent="-30528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b="0" lang="pt-BR" sz="3200" spc="-1" strike="noStrike">
                <a:solidFill>
                  <a:srgbClr val="3d3d3d"/>
                </a:solidFill>
                <a:latin typeface="Gill Sans MT"/>
              </a:rPr>
              <a:t>Recomendamos usar a rubrica do projeto para ajudar no </a:t>
            </a:r>
            <a:r>
              <a:rPr b="0" i="1" lang="pt-BR" sz="3200" spc="-1" strike="noStrike">
                <a:solidFill>
                  <a:srgbClr val="3d3d3d"/>
                </a:solidFill>
                <a:latin typeface="Gill Sans MT"/>
              </a:rPr>
              <a:t>layout </a:t>
            </a:r>
            <a:r>
              <a:rPr b="0" lang="pt-BR" sz="3200" spc="-1" strike="noStrike">
                <a:solidFill>
                  <a:srgbClr val="3d3d3d"/>
                </a:solidFill>
                <a:latin typeface="Gill Sans MT"/>
              </a:rPr>
              <a:t>do </a:t>
            </a:r>
            <a:r>
              <a:rPr b="0" i="1" lang="pt-BR" sz="3200" spc="-1" strike="noStrike">
                <a:solidFill>
                  <a:srgbClr val="3d3d3d"/>
                </a:solidFill>
                <a:latin typeface="Gill Sans MT"/>
              </a:rPr>
              <a:t>banner.</a:t>
            </a:r>
            <a:endParaRPr b="0" lang="pt-BR" sz="3200" spc="-1" strike="noStrike">
              <a:latin typeface="Arial"/>
            </a:endParaRPr>
          </a:p>
          <a:p>
            <a:pPr lvl="1" marL="630000" indent="-30528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b="0" lang="pt-BR" sz="3200" spc="-1" strike="noStrike">
                <a:solidFill>
                  <a:srgbClr val="3d3d3d"/>
                </a:solidFill>
                <a:latin typeface="Gill Sans MT"/>
              </a:rPr>
              <a:t>Desenhe o </a:t>
            </a:r>
            <a:r>
              <a:rPr b="0" i="1" lang="pt-BR" sz="3200" spc="-1" strike="noStrike">
                <a:solidFill>
                  <a:srgbClr val="3d3d3d"/>
                </a:solidFill>
                <a:latin typeface="Gill Sans MT"/>
              </a:rPr>
              <a:t>layout </a:t>
            </a:r>
            <a:r>
              <a:rPr b="0" lang="pt-BR" sz="3200" spc="-1" strike="noStrike">
                <a:solidFill>
                  <a:srgbClr val="3d3d3d"/>
                </a:solidFill>
                <a:latin typeface="Gill Sans MT"/>
              </a:rPr>
              <a:t>do </a:t>
            </a:r>
            <a:r>
              <a:rPr b="0" i="1" lang="pt-BR" sz="3200" spc="-1" strike="noStrike">
                <a:solidFill>
                  <a:srgbClr val="3d3d3d"/>
                </a:solidFill>
                <a:latin typeface="Gill Sans MT"/>
              </a:rPr>
              <a:t>banner </a:t>
            </a:r>
            <a:r>
              <a:rPr b="0" lang="pt-BR" sz="3200" spc="-1" strike="noStrike">
                <a:solidFill>
                  <a:srgbClr val="3d3d3d"/>
                </a:solidFill>
                <a:latin typeface="Gill Sans MT"/>
              </a:rPr>
              <a:t>e planeje aonde cada informação deve ficar.</a:t>
            </a:r>
            <a:endParaRPr b="0" lang="pt-BR" sz="3200" spc="-1" strike="noStrike">
              <a:latin typeface="Arial"/>
            </a:endParaRPr>
          </a:p>
          <a:p>
            <a:pPr lvl="1" marL="630000" indent="-30528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b="0" lang="pt-BR" sz="3200" spc="-1" strike="noStrike">
                <a:solidFill>
                  <a:srgbClr val="3d3d3d"/>
                </a:solidFill>
                <a:latin typeface="Gill Sans MT"/>
              </a:rPr>
              <a:t>Inclua diversas fotos da equipe e da solução.</a:t>
            </a:r>
            <a:endParaRPr b="0" lang="pt-BR" sz="3200" spc="-1" strike="noStrike">
              <a:latin typeface="Arial"/>
            </a:endParaRPr>
          </a:p>
          <a:p>
            <a:pPr lvl="1" marL="630000" indent="-30528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b="0" lang="pt-BR" sz="3200" spc="-1" strike="noStrike">
                <a:solidFill>
                  <a:srgbClr val="3d3d3d"/>
                </a:solidFill>
                <a:latin typeface="Gill Sans MT"/>
              </a:rPr>
              <a:t>Descrições escritas melhoras o visual do </a:t>
            </a:r>
            <a:r>
              <a:rPr b="0" i="1" lang="pt-BR" sz="3200" spc="-1" strike="noStrike">
                <a:solidFill>
                  <a:srgbClr val="3d3d3d"/>
                </a:solidFill>
                <a:latin typeface="Gill Sans MT"/>
              </a:rPr>
              <a:t>banner.</a:t>
            </a:r>
            <a:endParaRPr b="0" lang="pt-BR" sz="3200" spc="-1" strike="noStrike">
              <a:latin typeface="Arial"/>
            </a:endParaRPr>
          </a:p>
          <a:p>
            <a:pPr marL="20124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endParaRPr b="0" lang="pt-BR" sz="3200" spc="-1" strike="noStrike">
              <a:latin typeface="Arial"/>
            </a:endParaRPr>
          </a:p>
          <a:p>
            <a:pPr marL="20124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</a:pPr>
            <a:r>
              <a:rPr b="1" lang="pt-BR" sz="3200" spc="-1" strike="noStrike">
                <a:solidFill>
                  <a:srgbClr val="3d3d3d"/>
                </a:solidFill>
                <a:latin typeface="Gill Sans MT"/>
              </a:rPr>
              <a:t>Dica: </a:t>
            </a:r>
            <a:r>
              <a:rPr b="0" lang="pt-BR" sz="3200" spc="-1" strike="noStrike">
                <a:solidFill>
                  <a:srgbClr val="3d3d3d"/>
                </a:solidFill>
                <a:latin typeface="Gill Sans MT"/>
              </a:rPr>
              <a:t>Use os dois lados do </a:t>
            </a:r>
            <a:r>
              <a:rPr b="0" i="1" lang="pt-BR" sz="3200" spc="-1" strike="noStrike">
                <a:solidFill>
                  <a:srgbClr val="3d3d3d"/>
                </a:solidFill>
                <a:latin typeface="Gill Sans MT"/>
              </a:rPr>
              <a:t>banner, </a:t>
            </a:r>
            <a:r>
              <a:rPr b="0" lang="pt-BR" sz="3200" spc="-1" strike="noStrike">
                <a:solidFill>
                  <a:srgbClr val="3d3d3d"/>
                </a:solidFill>
                <a:latin typeface="Gill Sans MT"/>
              </a:rPr>
              <a:t>para conter mais informações.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>
            <a:off x="7800480" y="6392160"/>
            <a:ext cx="769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fld id="{D8AB254C-E7D8-4391-910A-06904F7BC276}" type="slidenum">
              <a:rPr b="0" lang="pt-BR" sz="1800" spc="-1" strike="noStrike">
                <a:solidFill>
                  <a:srgbClr val="537ed0"/>
                </a:solidFill>
                <a:latin typeface="Gill Sans MT"/>
              </a:rPr>
              <a:t>&lt;número&gt;</a:t>
            </a:fld>
            <a:endParaRPr b="0" lang="pt-BR" sz="1800" spc="-1" strike="noStrike">
              <a:latin typeface="Arial"/>
            </a:endParaRPr>
          </a:p>
        </p:txBody>
      </p:sp>
      <p:pic>
        <p:nvPicPr>
          <p:cNvPr id="142" name="Picture 10" descr=""/>
          <p:cNvPicPr/>
          <p:nvPr/>
        </p:nvPicPr>
        <p:blipFill>
          <a:blip r:embed="rId1"/>
          <a:stretch/>
        </p:blipFill>
        <p:spPr>
          <a:xfrm rot="16200000">
            <a:off x="5697360" y="2246040"/>
            <a:ext cx="3684960" cy="2456280"/>
          </a:xfrm>
          <a:prstGeom prst="rect">
            <a:avLst/>
          </a:prstGeom>
          <a:ln>
            <a:noFill/>
          </a:ln>
        </p:spPr>
      </p:pic>
      <p:sp>
        <p:nvSpPr>
          <p:cNvPr id="143" name="CustomShape 4"/>
          <p:cNvSpPr/>
          <p:nvPr/>
        </p:nvSpPr>
        <p:spPr>
          <a:xfrm>
            <a:off x="581040" y="6387840"/>
            <a:ext cx="560988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537ed0"/>
                </a:solidFill>
                <a:latin typeface="Gill Sans MT"/>
                <a:ea typeface="DejaVu Sans"/>
              </a:rPr>
              <a:t>© 2018, FLL Tutorials (Última edição em 27/08/2018)</a:t>
            </a:r>
            <a:endParaRPr b="0" lang="pt-BR" sz="18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FLLTutorialsTemplate</Template>
  <TotalTime>30020</TotalTime>
  <Application>LibreOffice/6.0.2.1$Windows_X86_64 LibreOffice_project/f7f06a8f319e4b62f9bc5095aa112a65d2f3ac89</Application>
  <Words>1281</Words>
  <Paragraphs>101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2017-08-13T17:46:18Z</dcterms:created>
  <dc:creator>Sanjay Seshan</dc:creator>
  <dc:description/>
  <dc:language>pt-BR</dc:language>
  <cp:lastModifiedBy/>
  <cp:lastPrinted>2017-08-26T20:05:48Z</cp:lastPrinted>
  <dcterms:modified xsi:type="dcterms:W3CDTF">2018-08-28T14:17:40Z</dcterms:modified>
  <cp:revision>168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12</vt:i4>
  </property>
</Properties>
</file>